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13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9" r:id="rId3"/>
    <p:sldId id="260" r:id="rId4"/>
    <p:sldId id="261" r:id="rId5"/>
    <p:sldId id="262" r:id="rId6"/>
    <p:sldId id="263" r:id="rId7"/>
    <p:sldId id="273" r:id="rId8"/>
    <p:sldId id="274" r:id="rId9"/>
    <p:sldId id="265" r:id="rId10"/>
    <p:sldId id="266" r:id="rId11"/>
    <p:sldId id="268" r:id="rId12"/>
    <p:sldId id="267" r:id="rId13"/>
    <p:sldId id="270" r:id="rId14"/>
    <p:sldId id="271" r:id="rId15"/>
    <p:sldId id="272" r:id="rId16"/>
    <p:sldId id="27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9" d="100"/>
          <a:sy n="69" d="100"/>
        </p:scale>
        <p:origin x="141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39B659-97F1-4A36-8ACC-DC2EA0CE307A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26699C-42D3-44E5-8AF4-39BC771252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7231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CA6FC1-4A79-44E4-973C-573CBBCAC5AF}" type="datetimeFigureOut">
              <a:rPr lang="en-US" smtClean="0"/>
              <a:t>8/25/2015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2DF896-F270-40C3-A5D3-494F40D23E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9695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DF896-F270-40C3-A5D3-494F40D23EA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7652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2DF896-F270-40C3-A5D3-494F40D23EA6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412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5EAAB-1856-4F0B-8DCB-061DB70F8755}" type="datetime1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614982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FF723-04A9-44DB-967D-B4483121EBF8}" type="datetime1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859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398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A8D68-F750-473D-A0B4-0794227BE40F}" type="datetime1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018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F0F4D-E286-48E8-A9FB-B6531045F795}" type="datetime1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0384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5E0B6-753C-45C7-9EA7-2F3BB1C6617A}" type="datetime1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10280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F46FD1-36D8-415B-BF50-01391A0B15CB}" type="datetime1">
              <a:rPr lang="en-US" smtClean="0"/>
              <a:t>8/25/2015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380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45BFF3-955A-4F40-9454-F4799CC1DAC6}" type="datetime1">
              <a:rPr lang="en-US" smtClean="0"/>
              <a:t>8/25/2015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025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41560-783B-40F5-9FA0-83981BD0A970}" type="datetime1">
              <a:rPr lang="en-US" smtClean="0"/>
              <a:t>8/25/2015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277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7268BB-79F8-4E1C-AEFD-79514B471473}" type="datetime1">
              <a:rPr lang="en-US" smtClean="0"/>
              <a:t>8/25/2015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6302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D278CE6D-05C7-42D4-90E5-7F2D3509E27F}" type="datetime1">
              <a:rPr lang="en-US" smtClean="0"/>
              <a:t>8/25/2015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304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D14129-298C-4867-A2D9-4B78151E631C}" type="datetime1">
              <a:rPr lang="en-US" smtClean="0"/>
              <a:t>8/25/2015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317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CDFF3D47-2564-46D9-A0B2-364D8F9009B2}" type="datetime1">
              <a:rPr lang="en-US" smtClean="0"/>
              <a:t>8/25/2015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10909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533400"/>
            <a:ext cx="4800600" cy="1470025"/>
          </a:xfrm>
        </p:spPr>
        <p:txBody>
          <a:bodyPr/>
          <a:lstStyle/>
          <a:p>
            <a:pPr algn="l"/>
            <a:r>
              <a:rPr lang="en-US" sz="1800" b="1" dirty="0">
                <a:solidFill>
                  <a:srgbClr val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</a:rPr>
              <a:t>Polytechnic University of Tirana</a:t>
            </a:r>
            <a:br>
              <a:rPr lang="en-US" sz="1800" b="1" dirty="0">
                <a:solidFill>
                  <a:srgbClr val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</a:rPr>
            </a:br>
            <a:r>
              <a:rPr lang="en-US" sz="1800" b="1" dirty="0">
                <a:solidFill>
                  <a:srgbClr val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</a:rPr>
              <a:t>Faculty of Information Technology</a:t>
            </a:r>
            <a:br>
              <a:rPr lang="en-US" sz="1800" b="1" dirty="0">
                <a:solidFill>
                  <a:srgbClr val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</a:rPr>
            </a:br>
            <a:r>
              <a:rPr lang="en-US" sz="1800" b="1" dirty="0">
                <a:solidFill>
                  <a:srgbClr val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Arial" pitchFamily="34" charset="0"/>
              </a:rPr>
              <a:t>Computer Engineering Department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2438400"/>
            <a:ext cx="6400800" cy="12954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a </a:t>
            </a:r>
            <a:r>
              <a:rPr lang="en-US" dirty="0"/>
              <a:t>multithreaded </a:t>
            </a:r>
            <a:r>
              <a:rPr lang="en-US" dirty="0" smtClean="0"/>
              <a:t>search engine And testing of multithreaded code in java</a:t>
            </a:r>
            <a:endParaRPr lang="en-US" dirty="0"/>
          </a:p>
        </p:txBody>
      </p:sp>
      <p:pic>
        <p:nvPicPr>
          <p:cNvPr id="1026" name="Picture 2" descr="C:\Users\blandius\Downloads\150px-UPT_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555625"/>
            <a:ext cx="1428750" cy="1428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90600" y="5424845"/>
            <a:ext cx="20572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Blandi </a:t>
            </a:r>
            <a:r>
              <a:rPr lang="en-US" sz="2800" dirty="0" err="1" smtClean="0"/>
              <a:t>Alcani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146526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3. Implementation and Screenshots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User friendly, simple menu based GUI</a:t>
            </a:r>
          </a:p>
          <a:p>
            <a:r>
              <a:rPr lang="en-US" dirty="0" smtClean="0"/>
              <a:t>Separation of user interface and functionality.</a:t>
            </a:r>
          </a:p>
          <a:p>
            <a:r>
              <a:rPr lang="en-US" dirty="0" smtClean="0"/>
              <a:t>Searching with binary operands</a:t>
            </a:r>
          </a:p>
          <a:p>
            <a:r>
              <a:rPr lang="en-US" dirty="0" smtClean="0"/>
              <a:t>Index class is serializable, object =&gt; file and vice-versa.</a:t>
            </a:r>
          </a:p>
          <a:p>
            <a:r>
              <a:rPr lang="en-US" dirty="0" smtClean="0"/>
              <a:t>3 classes</a:t>
            </a:r>
          </a:p>
          <a:p>
            <a:pPr lvl="1"/>
            <a:r>
              <a:rPr lang="en-US" dirty="0" smtClean="0"/>
              <a:t>Index entry class</a:t>
            </a:r>
          </a:p>
          <a:p>
            <a:pPr lvl="1"/>
            <a:r>
              <a:rPr lang="en-US" dirty="0" smtClean="0"/>
              <a:t>Index class</a:t>
            </a:r>
          </a:p>
          <a:p>
            <a:pPr lvl="1"/>
            <a:r>
              <a:rPr lang="en-US" dirty="0" smtClean="0"/>
              <a:t>User interface class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806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3. Implementation and Screenshots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6" name="Picture 5" descr="C:\Users\blandius\Documents\shkolle\DIPLOMA\pics\kerkim O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882986"/>
            <a:ext cx="4521393" cy="3793067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 descr="C:\Users\blandius\Documents\shkolle\DIPLOMA\pics\filechooser add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764" t="13302" r="25820" b="1370"/>
          <a:stretch/>
        </p:blipFill>
        <p:spPr bwMode="auto">
          <a:xfrm>
            <a:off x="5105400" y="1882986"/>
            <a:ext cx="3840480" cy="283464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C:\Users\blandius\Documents\shkolle\DIPLOMA\pics\jprogress bar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4960" y="4863251"/>
            <a:ext cx="2971800" cy="13482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62557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4. Testing in the multithreaded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Testing </a:t>
            </a:r>
            <a:r>
              <a:rPr lang="en-US" dirty="0" smtClean="0"/>
              <a:t>multithreaded code can be difficult and </a:t>
            </a:r>
            <a:r>
              <a:rPr lang="en-US" dirty="0"/>
              <a:t>challenging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Concurrency </a:t>
            </a:r>
            <a:r>
              <a:rPr lang="en-US" dirty="0"/>
              <a:t>introduces non-determinism – Multiple executions of the same test may have different </a:t>
            </a:r>
            <a:r>
              <a:rPr lang="en-US" dirty="0" smtClean="0"/>
              <a:t>interleaving (different execution order for threads)</a:t>
            </a:r>
          </a:p>
          <a:p>
            <a:pPr lvl="1"/>
            <a:r>
              <a:rPr lang="en-US" dirty="0"/>
              <a:t>Bugs are </a:t>
            </a:r>
            <a:r>
              <a:rPr lang="en-US" dirty="0" smtClean="0"/>
              <a:t>very </a:t>
            </a:r>
            <a:r>
              <a:rPr lang="en-US" dirty="0"/>
              <a:t>hard to reproduce and </a:t>
            </a:r>
            <a:r>
              <a:rPr lang="en-US" dirty="0" smtClean="0"/>
              <a:t>debug</a:t>
            </a:r>
          </a:p>
          <a:p>
            <a:r>
              <a:rPr lang="en-US" dirty="0" smtClean="0"/>
              <a:t>3 main approaches to test multithreaded code:</a:t>
            </a:r>
          </a:p>
          <a:p>
            <a:pPr lvl="1"/>
            <a:r>
              <a:rPr lang="en-US" dirty="0" err="1" smtClean="0"/>
              <a:t>JUnit</a:t>
            </a:r>
            <a:r>
              <a:rPr lang="en-US" dirty="0" smtClean="0"/>
              <a:t>, thread management left to the application.</a:t>
            </a:r>
          </a:p>
          <a:p>
            <a:pPr lvl="1"/>
            <a:r>
              <a:rPr lang="en-US" dirty="0" err="1" smtClean="0"/>
              <a:t>JUnit</a:t>
            </a:r>
            <a:r>
              <a:rPr lang="en-US" dirty="0" smtClean="0"/>
              <a:t>, thread management done from </a:t>
            </a:r>
            <a:r>
              <a:rPr lang="en-US" dirty="0" err="1" smtClean="0"/>
              <a:t>JUnit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Third party libraries for </a:t>
            </a:r>
            <a:r>
              <a:rPr lang="en-US" dirty="0" err="1" smtClean="0"/>
              <a:t>JUnit</a:t>
            </a:r>
            <a:r>
              <a:rPr lang="en-US" dirty="0" smtClean="0"/>
              <a:t>, specialized in concurrent code testing.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912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4. Testing in the multithreaded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JUnit</a:t>
            </a:r>
            <a:r>
              <a:rPr lang="en-US" dirty="0" smtClean="0"/>
              <a:t>, thread management left to the application.</a:t>
            </a:r>
          </a:p>
          <a:p>
            <a:r>
              <a:rPr lang="en-US" dirty="0" smtClean="0"/>
              <a:t>Pros:</a:t>
            </a:r>
          </a:p>
          <a:p>
            <a:pPr lvl="1"/>
            <a:r>
              <a:rPr lang="en-US" dirty="0" smtClean="0"/>
              <a:t>No modification of the original software needed.</a:t>
            </a:r>
          </a:p>
          <a:p>
            <a:r>
              <a:rPr lang="en-US" dirty="0" smtClean="0"/>
              <a:t>Cons:</a:t>
            </a:r>
          </a:p>
          <a:p>
            <a:pPr lvl="1"/>
            <a:r>
              <a:rPr lang="en-US" dirty="0" smtClean="0"/>
              <a:t>Less control of thread management.</a:t>
            </a:r>
          </a:p>
          <a:p>
            <a:pPr lvl="1"/>
            <a:r>
              <a:rPr lang="en-US" dirty="0" smtClean="0"/>
              <a:t>Least effective. No </a:t>
            </a:r>
            <a:r>
              <a:rPr lang="en-US" dirty="0" smtClean="0"/>
              <a:t>significant multithread related </a:t>
            </a:r>
            <a:r>
              <a:rPr lang="en-US" dirty="0" smtClean="0"/>
              <a:t>bugs are caught.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436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4. Testing in the multithreaded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 err="1" smtClean="0"/>
              <a:t>JUnit</a:t>
            </a:r>
            <a:r>
              <a:rPr lang="en-US" dirty="0" smtClean="0"/>
              <a:t>, thread management </a:t>
            </a:r>
            <a:r>
              <a:rPr lang="en-US" dirty="0"/>
              <a:t>done from </a:t>
            </a:r>
            <a:r>
              <a:rPr lang="en-US" dirty="0" err="1" smtClean="0"/>
              <a:t>JUnit</a:t>
            </a:r>
            <a:r>
              <a:rPr lang="en-US" dirty="0" smtClean="0"/>
              <a:t>.</a:t>
            </a:r>
          </a:p>
          <a:p>
            <a:r>
              <a:rPr lang="en-US" dirty="0" smtClean="0"/>
              <a:t>Pros:</a:t>
            </a:r>
          </a:p>
          <a:p>
            <a:pPr lvl="1"/>
            <a:r>
              <a:rPr lang="en-US" dirty="0" smtClean="0"/>
              <a:t>More control of thread management – more scenarios </a:t>
            </a:r>
            <a:r>
              <a:rPr lang="en-US" dirty="0" smtClean="0"/>
              <a:t>covered, more </a:t>
            </a:r>
            <a:r>
              <a:rPr lang="en-US" dirty="0" smtClean="0"/>
              <a:t>bugs detected.</a:t>
            </a:r>
          </a:p>
          <a:p>
            <a:r>
              <a:rPr lang="en-US" dirty="0" smtClean="0"/>
              <a:t>Cons:</a:t>
            </a:r>
          </a:p>
          <a:p>
            <a:pPr lvl="1"/>
            <a:r>
              <a:rPr lang="en-US" dirty="0" smtClean="0"/>
              <a:t>Requires modification of original application before and after the tests.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049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/>
              <a:t>4. Testing </a:t>
            </a:r>
            <a:r>
              <a:rPr lang="en-US" dirty="0" smtClean="0"/>
              <a:t>in the multithreaded environment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Third party libraries for </a:t>
            </a:r>
            <a:r>
              <a:rPr lang="en-US" dirty="0" err="1"/>
              <a:t>Junit</a:t>
            </a:r>
            <a:r>
              <a:rPr lang="en-US" dirty="0"/>
              <a:t>, specialized in concurrent code testing</a:t>
            </a:r>
            <a:r>
              <a:rPr lang="en-US" dirty="0" smtClean="0"/>
              <a:t>.</a:t>
            </a:r>
          </a:p>
          <a:p>
            <a:r>
              <a:rPr lang="en-US" dirty="0" smtClean="0"/>
              <a:t>For example: </a:t>
            </a:r>
            <a:r>
              <a:rPr lang="en-US" dirty="0" err="1" smtClean="0"/>
              <a:t>ConTest</a:t>
            </a:r>
            <a:r>
              <a:rPr lang="en-US" dirty="0" smtClean="0"/>
              <a:t> by IBM, </a:t>
            </a:r>
            <a:r>
              <a:rPr lang="en-US" dirty="0" err="1" smtClean="0"/>
              <a:t>jMock</a:t>
            </a:r>
            <a:r>
              <a:rPr lang="en-US" dirty="0" smtClean="0"/>
              <a:t>, </a:t>
            </a:r>
            <a:r>
              <a:rPr lang="en-US" dirty="0" err="1" smtClean="0"/>
              <a:t>GroboUtils</a:t>
            </a:r>
            <a:r>
              <a:rPr lang="en-US" dirty="0" smtClean="0"/>
              <a:t> etc.</a:t>
            </a:r>
            <a:endParaRPr lang="en-US" dirty="0"/>
          </a:p>
          <a:p>
            <a:r>
              <a:rPr lang="en-US" dirty="0" smtClean="0"/>
              <a:t>Pros:</a:t>
            </a:r>
          </a:p>
          <a:p>
            <a:pPr lvl="1" fontAlgn="base"/>
            <a:r>
              <a:rPr lang="en-US" dirty="0"/>
              <a:t>Cause synchronization problems to more likely surface in testing</a:t>
            </a:r>
          </a:p>
          <a:p>
            <a:pPr lvl="1" fontAlgn="base"/>
            <a:r>
              <a:rPr lang="en-US" dirty="0"/>
              <a:t>Support the traditional test coverage models (e.g. branch coverage and method coverage) as well as advanced synchronization coverage models</a:t>
            </a:r>
          </a:p>
          <a:p>
            <a:pPr lvl="1" fontAlgn="base"/>
            <a:r>
              <a:rPr lang="en-US" dirty="0"/>
              <a:t>Support partial replay, increasing likelihood that a program scenario which gave rise to a specific synchronization problem will recur</a:t>
            </a:r>
          </a:p>
          <a:p>
            <a:pPr lvl="1" fontAlgn="base"/>
            <a:r>
              <a:rPr lang="en-US" dirty="0"/>
              <a:t>Produces a lot of useful debugging </a:t>
            </a:r>
            <a:r>
              <a:rPr lang="en-US" dirty="0" smtClean="0"/>
              <a:t>information</a:t>
            </a:r>
          </a:p>
          <a:p>
            <a:pPr lvl="1" fontAlgn="base"/>
            <a:r>
              <a:rPr lang="en-US" dirty="0" smtClean="0"/>
              <a:t>More bugs detected</a:t>
            </a:r>
          </a:p>
          <a:p>
            <a:pPr lvl="1" fontAlgn="base"/>
            <a:r>
              <a:rPr lang="en-US" dirty="0" smtClean="0"/>
              <a:t>Best option</a:t>
            </a:r>
          </a:p>
          <a:p>
            <a:r>
              <a:rPr lang="en-US" dirty="0" smtClean="0"/>
              <a:t>Cons:</a:t>
            </a:r>
          </a:p>
          <a:p>
            <a:pPr lvl="1"/>
            <a:r>
              <a:rPr lang="en-US" dirty="0" smtClean="0"/>
              <a:t>Learn the API</a:t>
            </a:r>
            <a:endParaRPr lang="en-US" dirty="0"/>
          </a:p>
          <a:p>
            <a:pPr lvl="1"/>
            <a:r>
              <a:rPr lang="en-US" dirty="0" smtClean="0"/>
              <a:t>Usually requires </a:t>
            </a:r>
            <a:r>
              <a:rPr lang="en-US" dirty="0" err="1" smtClean="0"/>
              <a:t>licence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363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References</a:t>
            </a:r>
            <a:endParaRPr lang="en-US" dirty="0" smtClean="0"/>
          </a:p>
          <a:p>
            <a:r>
              <a:rPr lang="en-US" b="1" dirty="0"/>
              <a:t>D. Liang</a:t>
            </a:r>
            <a:r>
              <a:rPr lang="en-US" dirty="0"/>
              <a:t>, Introduction to Java </a:t>
            </a:r>
            <a:r>
              <a:rPr lang="en-US" dirty="0" smtClean="0"/>
              <a:t>Programming (2010)</a:t>
            </a:r>
          </a:p>
          <a:p>
            <a:r>
              <a:rPr lang="en-US" b="1" dirty="0"/>
              <a:t>B. </a:t>
            </a:r>
            <a:r>
              <a:rPr lang="en-US" b="1" dirty="0" smtClean="0"/>
              <a:t>Goetz</a:t>
            </a:r>
            <a:r>
              <a:rPr lang="en-US" dirty="0" smtClean="0"/>
              <a:t>, </a:t>
            </a:r>
            <a:r>
              <a:rPr lang="en-US" dirty="0"/>
              <a:t>Java Concurrency in </a:t>
            </a:r>
            <a:r>
              <a:rPr lang="en-US" dirty="0" smtClean="0"/>
              <a:t>Practice (2006)</a:t>
            </a:r>
            <a:endParaRPr lang="en-US" dirty="0"/>
          </a:p>
          <a:p>
            <a:r>
              <a:rPr lang="en-US" b="1" dirty="0" smtClean="0"/>
              <a:t>Apache POI project</a:t>
            </a:r>
            <a:r>
              <a:rPr lang="en-US" dirty="0" smtClean="0"/>
              <a:t>, poi.apache.org</a:t>
            </a:r>
          </a:p>
          <a:p>
            <a:r>
              <a:rPr lang="en-US" b="1" dirty="0" err="1" smtClean="0"/>
              <a:t>ConTest</a:t>
            </a:r>
            <a:r>
              <a:rPr lang="en-US" b="1" dirty="0" smtClean="0"/>
              <a:t> Project</a:t>
            </a:r>
            <a:r>
              <a:rPr lang="en-US" dirty="0"/>
              <a:t>, https://www.research.ibm.com/haifa/projects/verification/contest/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346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 of the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Specifications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Design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Multithreading in Java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Concurrent Data Structures in </a:t>
            </a:r>
            <a:r>
              <a:rPr lang="en-US" dirty="0" smtClean="0"/>
              <a:t>Java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Text Extracting Libraries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Implementation and screenshots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Testing of the Multithreaded environment in </a:t>
            </a:r>
            <a:r>
              <a:rPr lang="en-US" dirty="0" smtClean="0"/>
              <a:t>Java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16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smtClean="0"/>
              <a:t>Specifications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Index text documents located in the hard drive or the local network.</a:t>
            </a:r>
          </a:p>
          <a:p>
            <a:r>
              <a:rPr lang="en-US" dirty="0" smtClean="0"/>
              <a:t>Should be able to index files of different types including Microsoft Word, PDF, plain text, rich text format etc.</a:t>
            </a:r>
          </a:p>
          <a:p>
            <a:r>
              <a:rPr lang="en-US" dirty="0" smtClean="0"/>
              <a:t>The index is to be held in a data structure with a high performance such as a hash table.</a:t>
            </a:r>
          </a:p>
          <a:p>
            <a:r>
              <a:rPr lang="en-US" dirty="0" smtClean="0"/>
              <a:t>The indexing of the files should be made in a multithreaded environment.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8395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2.1 Multithreading in Java – an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thread in Java is an object that implements the Runnable interface.</a:t>
            </a:r>
          </a:p>
          <a:p>
            <a:r>
              <a:rPr lang="en-US" dirty="0" smtClean="0"/>
              <a:t>Runnable defines the method run() – where the code of the thread is written.</a:t>
            </a:r>
          </a:p>
          <a:p>
            <a:r>
              <a:rPr lang="en-US" dirty="0" smtClean="0"/>
              <a:t>A thread class can be created by </a:t>
            </a:r>
          </a:p>
          <a:p>
            <a:pPr marL="0" indent="0">
              <a:buNone/>
            </a:pPr>
            <a:r>
              <a:rPr lang="en-US" dirty="0"/>
              <a:t>e</a:t>
            </a:r>
            <a:r>
              <a:rPr lang="en-US" dirty="0" smtClean="0"/>
              <a:t>xtending the Thread class, which</a:t>
            </a:r>
          </a:p>
          <a:p>
            <a:pPr marL="0" indent="0">
              <a:buNone/>
            </a:pPr>
            <a:r>
              <a:rPr lang="en-US" dirty="0" smtClean="0"/>
              <a:t> implements the Runnable interface</a:t>
            </a:r>
          </a:p>
          <a:p>
            <a:pPr marL="0" indent="0">
              <a:buNone/>
            </a:pPr>
            <a:r>
              <a:rPr lang="en-US" dirty="0" smtClean="0"/>
              <a:t> and can invoke a thread by using </a:t>
            </a:r>
          </a:p>
          <a:p>
            <a:pPr marL="0" indent="0">
              <a:buNone/>
            </a:pPr>
            <a:r>
              <a:rPr lang="en-US" dirty="0" err="1" smtClean="0"/>
              <a:t>Thread.start</a:t>
            </a:r>
            <a:r>
              <a:rPr lang="en-US" dirty="0"/>
              <a:t>()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048000"/>
            <a:ext cx="2286000" cy="305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33251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2.1 Management of threads in Java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2509" y="1868891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Starting a thread manually can be difficult.</a:t>
            </a:r>
          </a:p>
          <a:p>
            <a:r>
              <a:rPr lang="en-US" dirty="0" smtClean="0"/>
              <a:t>For each thread =&gt; Thread Object =&gt; Too much overhead.</a:t>
            </a:r>
          </a:p>
          <a:p>
            <a:r>
              <a:rPr lang="en-US" dirty="0" smtClean="0"/>
              <a:t>An Executor object can start</a:t>
            </a:r>
          </a:p>
          <a:p>
            <a:pPr marL="0" indent="0">
              <a:buNone/>
            </a:pPr>
            <a:r>
              <a:rPr lang="en-US" dirty="0"/>
              <a:t>m</a:t>
            </a:r>
            <a:r>
              <a:rPr lang="en-US" dirty="0" smtClean="0"/>
              <a:t>any threads.</a:t>
            </a:r>
          </a:p>
          <a:p>
            <a:r>
              <a:rPr lang="en-US" dirty="0" smtClean="0"/>
              <a:t>An </a:t>
            </a:r>
            <a:r>
              <a:rPr lang="en-US" dirty="0" err="1" smtClean="0"/>
              <a:t>ExecutorService</a:t>
            </a:r>
            <a:r>
              <a:rPr lang="en-US" dirty="0" smtClean="0"/>
              <a:t> object can </a:t>
            </a:r>
          </a:p>
          <a:p>
            <a:pPr marL="0" indent="0">
              <a:buNone/>
            </a:pPr>
            <a:r>
              <a:rPr lang="en-US" dirty="0"/>
              <a:t>t</a:t>
            </a:r>
            <a:r>
              <a:rPr lang="en-US" dirty="0" smtClean="0"/>
              <a:t>erminate many threads.</a:t>
            </a:r>
          </a:p>
          <a:p>
            <a:r>
              <a:rPr lang="en-US" dirty="0" smtClean="0"/>
              <a:t>Thread Pools offer recycling of </a:t>
            </a:r>
          </a:p>
          <a:p>
            <a:pPr marL="0" indent="0">
              <a:buNone/>
            </a:pPr>
            <a:r>
              <a:rPr lang="en-US" dirty="0"/>
              <a:t>t</a:t>
            </a:r>
            <a:r>
              <a:rPr lang="en-US" dirty="0" smtClean="0"/>
              <a:t>hread objects, thus avoiding thread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creation overhead.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53386" y="2573867"/>
            <a:ext cx="2906285" cy="28956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5197" y="5580257"/>
            <a:ext cx="2691410" cy="1277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0832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2.2 Data structures in Java – </a:t>
            </a:r>
            <a:br>
              <a:rPr lang="en-US" dirty="0" smtClean="0"/>
            </a:br>
            <a:r>
              <a:rPr lang="en-US" dirty="0" smtClean="0"/>
              <a:t>Collections </a:t>
            </a:r>
            <a:r>
              <a:rPr lang="en-US" dirty="0"/>
              <a:t>Framework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“Container” of Objects.</a:t>
            </a:r>
          </a:p>
          <a:p>
            <a:r>
              <a:rPr lang="en-US" dirty="0" smtClean="0"/>
              <a:t>Easy data manipulation (search, insert, delete)</a:t>
            </a:r>
          </a:p>
          <a:p>
            <a:r>
              <a:rPr lang="en-US" dirty="0" smtClean="0"/>
              <a:t>Can be used with iterator objects.</a:t>
            </a:r>
          </a:p>
          <a:p>
            <a:r>
              <a:rPr lang="en-US" dirty="0" smtClean="0"/>
              <a:t>Two main divisions: Collections and </a:t>
            </a:r>
            <a:r>
              <a:rPr lang="en-US" b="1" dirty="0" smtClean="0"/>
              <a:t>Maps</a:t>
            </a:r>
          </a:p>
          <a:p>
            <a:r>
              <a:rPr lang="en-US" dirty="0" smtClean="0"/>
              <a:t>Key =&gt; Value</a:t>
            </a:r>
          </a:p>
          <a:p>
            <a:r>
              <a:rPr lang="en-US" dirty="0" smtClean="0"/>
              <a:t>Words in a document =&gt; Document </a:t>
            </a:r>
            <a:r>
              <a:rPr lang="en-US" dirty="0" smtClean="0"/>
              <a:t>name/location, line etc.</a:t>
            </a:r>
            <a:endParaRPr lang="en-US" dirty="0" smtClean="0"/>
          </a:p>
          <a:p>
            <a:r>
              <a:rPr lang="en-US" dirty="0" smtClean="0"/>
              <a:t>Concurrent Maps – Multithreading support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308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493" y="287568"/>
            <a:ext cx="8229600" cy="1143000"/>
          </a:xfrm>
        </p:spPr>
        <p:txBody>
          <a:bodyPr/>
          <a:lstStyle/>
          <a:p>
            <a:r>
              <a:rPr lang="en-US" dirty="0" smtClean="0"/>
              <a:t>2.2 </a:t>
            </a:r>
            <a:r>
              <a:rPr lang="en-US" dirty="0" err="1" smtClean="0"/>
              <a:t>ConcurrentHashMap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493" y="1905000"/>
            <a:ext cx="8229600" cy="3916363"/>
          </a:xfrm>
        </p:spPr>
        <p:txBody>
          <a:bodyPr>
            <a:normAutofit/>
          </a:bodyPr>
          <a:lstStyle/>
          <a:p>
            <a:r>
              <a:rPr lang="en-US" dirty="0"/>
              <a:t>It is thread safe without synchronizing the whole map.</a:t>
            </a:r>
          </a:p>
          <a:p>
            <a:r>
              <a:rPr lang="en-US" dirty="0"/>
              <a:t>Reads can happen very fast while write is done with a lock.</a:t>
            </a:r>
          </a:p>
          <a:p>
            <a:r>
              <a:rPr lang="en-US" dirty="0" smtClean="0"/>
              <a:t>The </a:t>
            </a:r>
            <a:r>
              <a:rPr lang="en-US" dirty="0"/>
              <a:t>locking is at a much finer granularity at a </a:t>
            </a:r>
            <a:r>
              <a:rPr lang="en-US" dirty="0" err="1"/>
              <a:t>hashmap</a:t>
            </a:r>
            <a:r>
              <a:rPr lang="en-US" dirty="0"/>
              <a:t> bucket level.</a:t>
            </a:r>
          </a:p>
          <a:p>
            <a:r>
              <a:rPr lang="en-US" dirty="0" err="1" smtClean="0"/>
              <a:t>ConcurrentHashMap</a:t>
            </a:r>
            <a:r>
              <a:rPr lang="en-US" dirty="0" smtClean="0"/>
              <a:t> </a:t>
            </a:r>
            <a:r>
              <a:rPr lang="en-US" dirty="0"/>
              <a:t>uses multitude of locks.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669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493" y="287568"/>
            <a:ext cx="8229600" cy="1143000"/>
          </a:xfrm>
        </p:spPr>
        <p:txBody>
          <a:bodyPr/>
          <a:lstStyle/>
          <a:p>
            <a:r>
              <a:rPr lang="en-US" dirty="0" smtClean="0"/>
              <a:t>2.2 </a:t>
            </a:r>
            <a:r>
              <a:rPr lang="en-US" dirty="0" err="1" smtClean="0"/>
              <a:t>ConcurrentHashMap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8" name="Picture 7" descr="C:\Users\blandius\Documents\shkolle\DIPLOMA\pics\ConcurrentHashMapClassDiagram.pn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293" y="1403272"/>
            <a:ext cx="7620000" cy="4114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27579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2.3 Text </a:t>
            </a:r>
            <a:r>
              <a:rPr lang="en-US" dirty="0"/>
              <a:t>Extracting </a:t>
            </a:r>
            <a:r>
              <a:rPr lang="en-US" dirty="0" smtClean="0"/>
              <a:t>Libraries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Apache Open Source Libraries</a:t>
            </a:r>
          </a:p>
          <a:p>
            <a:r>
              <a:rPr lang="en-US" dirty="0" smtClean="0"/>
              <a:t>Implemented in 100% Java, good performance</a:t>
            </a:r>
            <a:r>
              <a:rPr lang="en-US" dirty="0" smtClean="0"/>
              <a:t>.</a:t>
            </a:r>
            <a:endParaRPr lang="en-US" dirty="0" smtClean="0"/>
          </a:p>
          <a:p>
            <a:r>
              <a:rPr lang="en-US" dirty="0" err="1" smtClean="0"/>
              <a:t>PDFBox</a:t>
            </a:r>
            <a:r>
              <a:rPr lang="en-US" dirty="0" smtClean="0"/>
              <a:t> – Apache Library for PDF documents manipulation and </a:t>
            </a:r>
            <a:r>
              <a:rPr lang="en-US" dirty="0" smtClean="0"/>
              <a:t>extraction of text.</a:t>
            </a:r>
            <a:endParaRPr lang="en-US" dirty="0" smtClean="0"/>
          </a:p>
          <a:p>
            <a:r>
              <a:rPr lang="en-US" dirty="0" smtClean="0"/>
              <a:t>Apache POI - </a:t>
            </a:r>
            <a:r>
              <a:rPr lang="en-US" dirty="0"/>
              <a:t>Apache Library for </a:t>
            </a:r>
            <a:r>
              <a:rPr lang="en-US" dirty="0" smtClean="0"/>
              <a:t>Microsoft documents manipulation and </a:t>
            </a:r>
            <a:r>
              <a:rPr lang="en-US" dirty="0" smtClean="0"/>
              <a:t>extraction of text.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930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514949"/>
      </a:dk2>
      <a:lt2>
        <a:srgbClr val="E1E1DB"/>
      </a:lt2>
      <a:accent1>
        <a:srgbClr val="9DBFBE"/>
      </a:accent1>
      <a:accent2>
        <a:srgbClr val="DB8631"/>
      </a:accent2>
      <a:accent3>
        <a:srgbClr val="E3CC5A"/>
      </a:accent3>
      <a:accent4>
        <a:srgbClr val="ACADA8"/>
      </a:accent4>
      <a:accent5>
        <a:srgbClr val="927C61"/>
      </a:accent5>
      <a:accent6>
        <a:srgbClr val="B3B435"/>
      </a:accent6>
      <a:hlink>
        <a:srgbClr val="0000FF"/>
      </a:hlink>
      <a:folHlink>
        <a:srgbClr val="800080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243AF7DC-D15B-41C0-AE81-23980D1B9FC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370</TotalTime>
  <Words>760</Words>
  <Application>Microsoft Office PowerPoint</Application>
  <PresentationFormat>On-screen Show (4:3)</PresentationFormat>
  <Paragraphs>120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Retrospect</vt:lpstr>
      <vt:lpstr>Polytechnic University of Tirana Faculty of Information Technology Computer Engineering Department </vt:lpstr>
      <vt:lpstr>Overview of the presentation</vt:lpstr>
      <vt:lpstr>1. Specifications</vt:lpstr>
      <vt:lpstr>2.1 Multithreading in Java – an overview</vt:lpstr>
      <vt:lpstr>2.1 Management of threads in Java</vt:lpstr>
      <vt:lpstr>2.2 Data structures in Java –  Collections Framework</vt:lpstr>
      <vt:lpstr>2.2 ConcurrentHashMap</vt:lpstr>
      <vt:lpstr>2.2 ConcurrentHashMap</vt:lpstr>
      <vt:lpstr>2.3 Text Extracting Libraries</vt:lpstr>
      <vt:lpstr>3. Implementation and Screenshots</vt:lpstr>
      <vt:lpstr>3. Implementation and Screenshots</vt:lpstr>
      <vt:lpstr>4. Testing in the multithreaded environment</vt:lpstr>
      <vt:lpstr>4. Testing in the multithreaded environment</vt:lpstr>
      <vt:lpstr>4. Testing in the multithreaded environment</vt:lpstr>
      <vt:lpstr>4. Testing in the multithreaded environment</vt:lpstr>
      <vt:lpstr>Thank you!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Polytechnic University of Tirana Faculty of Information Technology Computer Engineering Department</dc:title>
  <dc:creator>blandius</dc:creator>
  <cp:lastModifiedBy>Genti Disha</cp:lastModifiedBy>
  <cp:revision>37</cp:revision>
  <dcterms:created xsi:type="dcterms:W3CDTF">2006-08-16T00:00:00Z</dcterms:created>
  <dcterms:modified xsi:type="dcterms:W3CDTF">2015-08-25T06:33:35Z</dcterms:modified>
</cp:coreProperties>
</file>